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59" r:id="rId7"/>
    <p:sldId id="263" r:id="rId8"/>
    <p:sldId id="264" r:id="rId9"/>
    <p:sldId id="261" r:id="rId10"/>
    <p:sldId id="265" r:id="rId11"/>
    <p:sldId id="266" r:id="rId12"/>
    <p:sldId id="267" r:id="rId13"/>
    <p:sldId id="268" r:id="rId14"/>
    <p:sldId id="270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B889B-A905-4A0F-8279-BA9C7FCD7B39}" type="datetimeFigureOut">
              <a:rPr lang="en-US" smtClean="0"/>
              <a:pPr/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FCBE-2BF7-416E-B8B1-7558A4109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B889B-A905-4A0F-8279-BA9C7FCD7B39}" type="datetimeFigureOut">
              <a:rPr lang="en-US" smtClean="0"/>
              <a:pPr/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FCBE-2BF7-416E-B8B1-7558A4109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B889B-A905-4A0F-8279-BA9C7FCD7B39}" type="datetimeFigureOut">
              <a:rPr lang="en-US" smtClean="0"/>
              <a:pPr/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FCBE-2BF7-416E-B8B1-7558A4109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B889B-A905-4A0F-8279-BA9C7FCD7B39}" type="datetimeFigureOut">
              <a:rPr lang="en-US" smtClean="0"/>
              <a:pPr/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FCBE-2BF7-416E-B8B1-7558A4109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B889B-A905-4A0F-8279-BA9C7FCD7B39}" type="datetimeFigureOut">
              <a:rPr lang="en-US" smtClean="0"/>
              <a:pPr/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FCBE-2BF7-416E-B8B1-7558A4109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B889B-A905-4A0F-8279-BA9C7FCD7B39}" type="datetimeFigureOut">
              <a:rPr lang="en-US" smtClean="0"/>
              <a:pPr/>
              <a:t>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FCBE-2BF7-416E-B8B1-7558A4109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B889B-A905-4A0F-8279-BA9C7FCD7B39}" type="datetimeFigureOut">
              <a:rPr lang="en-US" smtClean="0"/>
              <a:pPr/>
              <a:t>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FCBE-2BF7-416E-B8B1-7558A4109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B889B-A905-4A0F-8279-BA9C7FCD7B39}" type="datetimeFigureOut">
              <a:rPr lang="en-US" smtClean="0"/>
              <a:pPr/>
              <a:t>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FCBE-2BF7-416E-B8B1-7558A4109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B889B-A905-4A0F-8279-BA9C7FCD7B39}" type="datetimeFigureOut">
              <a:rPr lang="en-US" smtClean="0"/>
              <a:pPr/>
              <a:t>2/3/2018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FCBE-2BF7-416E-B8B1-7558A4109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B889B-A905-4A0F-8279-BA9C7FCD7B39}" type="datetimeFigureOut">
              <a:rPr lang="en-US" smtClean="0"/>
              <a:pPr/>
              <a:t>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FCBE-2BF7-416E-B8B1-7558A4109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B889B-A905-4A0F-8279-BA9C7FCD7B39}" type="datetimeFigureOut">
              <a:rPr lang="en-US" smtClean="0"/>
              <a:pPr/>
              <a:t>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FCBE-2BF7-416E-B8B1-7558A4109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B889B-A905-4A0F-8279-BA9C7FCD7B39}" type="datetimeFigureOut">
              <a:rPr lang="en-US" smtClean="0"/>
              <a:pPr/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BFCBE-2BF7-416E-B8B1-7558A4109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Care Ethics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Ebrahim</a:t>
            </a:r>
            <a:r>
              <a:rPr lang="en-US" dirty="0" smtClean="0"/>
              <a:t> </a:t>
            </a:r>
            <a:r>
              <a:rPr lang="en-US" dirty="0" err="1" smtClean="0"/>
              <a:t>Azadegan</a:t>
            </a:r>
            <a:endParaRPr lang="en-US" dirty="0" smtClean="0"/>
          </a:p>
          <a:p>
            <a:r>
              <a:rPr lang="en-US" dirty="0" smtClean="0"/>
              <a:t>Sharif University of Technology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 Ethics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Attending to th</a:t>
            </a:r>
            <a:r>
              <a:rPr lang="en-US" dirty="0" smtClean="0"/>
              <a:t>e </a:t>
            </a:r>
            <a:r>
              <a:rPr lang="en-US" dirty="0" smtClean="0"/>
              <a:t>Particular others for whom we take responsibility. (non impartial view)</a:t>
            </a:r>
          </a:p>
          <a:p>
            <a:r>
              <a:rPr lang="en-US" dirty="0" smtClean="0"/>
              <a:t>2. Valuing Ethical  emotions, sympathy and empathy (not valuing objective reason) </a:t>
            </a:r>
          </a:p>
          <a:p>
            <a:r>
              <a:rPr lang="en-US" dirty="0" smtClean="0"/>
              <a:t>3. Valuing relationships and loyalty (not universalistic) </a:t>
            </a:r>
          </a:p>
          <a:p>
            <a:r>
              <a:rPr lang="en-US" dirty="0" smtClean="0"/>
              <a:t>4. Valuing narrations and contexts (not abstract)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Public/ Private </a:t>
            </a:r>
            <a:r>
              <a:rPr lang="en-US" dirty="0" err="1" smtClean="0"/>
              <a:t>reconceptualization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To privatize public</a:t>
            </a:r>
          </a:p>
          <a:p>
            <a:r>
              <a:rPr lang="en-US" dirty="0" smtClean="0"/>
              <a:t>Traditionally: public is society and politics while private is family and </a:t>
            </a:r>
            <a:r>
              <a:rPr lang="en-US" dirty="0" err="1" smtClean="0"/>
              <a:t>frienships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Care: Moral significance of family and friendship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Criticism of liberal individualism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Relational self as opposed to self-sufficient independent substance</a:t>
            </a:r>
          </a:p>
          <a:p>
            <a:r>
              <a:rPr lang="en-US" dirty="0" smtClean="0"/>
              <a:t>Liberalism: “society is made up of independent autonomous units who cooperate only when the terms of cooperation are such as to make it further the ends of each of the parties”</a:t>
            </a:r>
          </a:p>
          <a:p>
            <a:r>
              <a:rPr lang="en-US" dirty="0" smtClean="0"/>
              <a:t>So liberalism prioritizes individualism over social relationship</a:t>
            </a:r>
          </a:p>
          <a:p>
            <a:r>
              <a:rPr lang="en-US" dirty="0" smtClean="0"/>
              <a:t>But, care define us relational. </a:t>
            </a:r>
            <a:r>
              <a:rPr lang="en-US" dirty="0" smtClean="0">
                <a:solidFill>
                  <a:srgbClr val="FF0000"/>
                </a:solidFill>
              </a:rPr>
              <a:t>Our identity constituted by our relations.</a:t>
            </a: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 concept of autonomy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Autonomy: Capacity to reshape and cultivate new relations</a:t>
            </a:r>
          </a:p>
          <a:p>
            <a:r>
              <a:rPr lang="en-US" dirty="0" smtClean="0"/>
              <a:t>Self interest although is a new modern concept which in liberal democracies is in the main focus, however care ethicists define it in a more nuance manner: </a:t>
            </a:r>
            <a:r>
              <a:rPr lang="en-US" dirty="0" smtClean="0">
                <a:solidFill>
                  <a:srgbClr val="FF0000"/>
                </a:solidFill>
              </a:rPr>
              <a:t>Take responsibility in regard of others. (Don’t leave them alone)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Anti Paternalism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Justice vs.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Equality</a:t>
            </a:r>
          </a:p>
          <a:p>
            <a:r>
              <a:rPr lang="en-US" dirty="0" smtClean="0"/>
              <a:t>Fairness</a:t>
            </a:r>
          </a:p>
          <a:p>
            <a:r>
              <a:rPr lang="en-US" dirty="0" smtClean="0"/>
              <a:t>Individual rights</a:t>
            </a:r>
          </a:p>
          <a:p>
            <a:r>
              <a:rPr lang="en-US" dirty="0" smtClean="0"/>
              <a:t>Abstract principles</a:t>
            </a:r>
          </a:p>
          <a:p>
            <a:r>
              <a:rPr lang="en-US" dirty="0" smtClean="0"/>
              <a:t>Impartial view point</a:t>
            </a:r>
          </a:p>
          <a:p>
            <a:r>
              <a:rPr lang="en-US" dirty="0" smtClean="0"/>
              <a:t>Rationality</a:t>
            </a:r>
          </a:p>
          <a:p>
            <a:r>
              <a:rPr lang="en-US" dirty="0" smtClean="0"/>
              <a:t>Freedom</a:t>
            </a:r>
          </a:p>
          <a:p>
            <a:r>
              <a:rPr lang="en-US" dirty="0" smtClean="0"/>
              <a:t>Promise in practice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Cooperation</a:t>
            </a:r>
          </a:p>
          <a:p>
            <a:r>
              <a:rPr lang="en-US" dirty="0" smtClean="0"/>
              <a:t>Friendship</a:t>
            </a:r>
          </a:p>
          <a:p>
            <a:r>
              <a:rPr lang="en-US" dirty="0" smtClean="0"/>
              <a:t>Social connections</a:t>
            </a:r>
          </a:p>
          <a:p>
            <a:r>
              <a:rPr lang="en-US" dirty="0" smtClean="0"/>
              <a:t>Narrative </a:t>
            </a:r>
            <a:r>
              <a:rPr lang="en-US" dirty="0" err="1" smtClean="0"/>
              <a:t>naunces</a:t>
            </a:r>
            <a:endParaRPr lang="en-US" dirty="0" smtClean="0"/>
          </a:p>
          <a:p>
            <a:r>
              <a:rPr lang="en-US" dirty="0" smtClean="0"/>
              <a:t>Context dependence</a:t>
            </a:r>
          </a:p>
          <a:p>
            <a:r>
              <a:rPr lang="en-US" dirty="0" smtClean="0"/>
              <a:t>Responsibility</a:t>
            </a:r>
          </a:p>
          <a:p>
            <a:r>
              <a:rPr lang="en-US" dirty="0" smtClean="0"/>
              <a:t>Relation-bounded</a:t>
            </a:r>
          </a:p>
          <a:p>
            <a:r>
              <a:rPr lang="en-US" dirty="0" smtClean="0"/>
              <a:t>Trust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Caring Politics: how to restructure the society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Traditional 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Military</a:t>
            </a:r>
          </a:p>
          <a:p>
            <a:r>
              <a:rPr lang="en-US" dirty="0" smtClean="0"/>
              <a:t>Big Cooperation</a:t>
            </a:r>
          </a:p>
          <a:p>
            <a:r>
              <a:rPr lang="en-US" dirty="0" smtClean="0"/>
              <a:t>Security</a:t>
            </a:r>
          </a:p>
          <a:p>
            <a:r>
              <a:rPr lang="en-US" dirty="0" smtClean="0"/>
              <a:t>Government</a:t>
            </a:r>
          </a:p>
          <a:p>
            <a:r>
              <a:rPr lang="en-US" dirty="0" smtClean="0"/>
              <a:t>Punishment</a:t>
            </a:r>
          </a:p>
          <a:p>
            <a:r>
              <a:rPr lang="en-US" dirty="0" smtClean="0"/>
              <a:t>Law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Care view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</a:p>
          <a:p>
            <a:r>
              <a:rPr lang="en-US" dirty="0" smtClean="0"/>
              <a:t>Culture</a:t>
            </a:r>
          </a:p>
          <a:p>
            <a:r>
              <a:rPr lang="en-US" dirty="0" smtClean="0"/>
              <a:t>Health</a:t>
            </a:r>
          </a:p>
          <a:p>
            <a:r>
              <a:rPr lang="en-US" dirty="0" smtClean="0"/>
              <a:t>Environment</a:t>
            </a:r>
          </a:p>
          <a:p>
            <a:r>
              <a:rPr lang="en-US" dirty="0" smtClean="0"/>
              <a:t>Learning</a:t>
            </a:r>
          </a:p>
          <a:p>
            <a:r>
              <a:rPr lang="en-US" dirty="0" smtClean="0"/>
              <a:t>Ethics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Feminism is a </a:t>
            </a:r>
            <a:r>
              <a:rPr lang="en-US" dirty="0" smtClean="0">
                <a:solidFill>
                  <a:srgbClr val="FF0000"/>
                </a:solidFill>
              </a:rPr>
              <a:t>revolutionary</a:t>
            </a:r>
            <a:r>
              <a:rPr lang="en-US" dirty="0" smtClean="0"/>
              <a:t> movement. It aims to overturn the most entrenched hierarchy, the hierarchy of gender. </a:t>
            </a:r>
          </a:p>
          <a:p>
            <a:r>
              <a:rPr lang="en-US" dirty="0" smtClean="0"/>
              <a:t>Women </a:t>
            </a:r>
            <a:r>
              <a:rPr lang="en-US" dirty="0" smtClean="0">
                <a:solidFill>
                  <a:srgbClr val="FF0000"/>
                </a:solidFill>
              </a:rPr>
              <a:t>experience</a:t>
            </a:r>
            <a:r>
              <a:rPr lang="en-US" dirty="0" smtClean="0"/>
              <a:t> is important morally and philosophically. </a:t>
            </a:r>
          </a:p>
          <a:p>
            <a:r>
              <a:rPr lang="en-US" dirty="0" smtClean="0"/>
              <a:t>Experience: thought, art, world view, impressions and feelings</a:t>
            </a:r>
          </a:p>
          <a:p>
            <a:r>
              <a:rPr lang="en-US" dirty="0" smtClean="0"/>
              <a:t>Woman: women in all races, cultures and diversities.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in Morality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Dominant views: Kantianism, Utilitarianism</a:t>
            </a:r>
          </a:p>
          <a:p>
            <a:r>
              <a:rPr lang="en-US" dirty="0"/>
              <a:t>Women’s </a:t>
            </a:r>
            <a:r>
              <a:rPr lang="en-US" dirty="0" smtClean="0">
                <a:solidFill>
                  <a:srgbClr val="FF0000"/>
                </a:solidFill>
              </a:rPr>
              <a:t>experience</a:t>
            </a:r>
            <a:r>
              <a:rPr lang="en-US" dirty="0" smtClean="0"/>
              <a:t> has </a:t>
            </a:r>
            <a:r>
              <a:rPr lang="en-US" dirty="0"/>
              <a:t>typically included cultivating special relationships with family and </a:t>
            </a:r>
            <a:r>
              <a:rPr lang="en-US" dirty="0" smtClean="0"/>
              <a:t>friends, </a:t>
            </a:r>
            <a:r>
              <a:rPr lang="en-US" dirty="0" smtClean="0">
                <a:solidFill>
                  <a:srgbClr val="FF0000"/>
                </a:solidFill>
              </a:rPr>
              <a:t>rather </a:t>
            </a:r>
            <a:r>
              <a:rPr lang="en-US" dirty="0">
                <a:solidFill>
                  <a:srgbClr val="FF0000"/>
                </a:solidFill>
              </a:rPr>
              <a:t>than primarily dealing impartially </a:t>
            </a:r>
            <a:r>
              <a:rPr lang="en-US" dirty="0"/>
              <a:t>with strangers, and providing </a:t>
            </a:r>
            <a:r>
              <a:rPr lang="en-US" dirty="0" smtClean="0"/>
              <a:t>large amounts </a:t>
            </a:r>
            <a:r>
              <a:rPr lang="en-US" dirty="0"/>
              <a:t>of </a:t>
            </a:r>
            <a:r>
              <a:rPr lang="en-US" dirty="0">
                <a:solidFill>
                  <a:srgbClr val="FF0000"/>
                </a:solidFill>
              </a:rPr>
              <a:t>caring</a:t>
            </a:r>
            <a:r>
              <a:rPr lang="en-US" dirty="0"/>
              <a:t> labor for children and often for ill or elderly family members</a:t>
            </a:r>
            <a:r>
              <a:rPr lang="en-US" dirty="0" smtClean="0"/>
              <a:t>.</a:t>
            </a:r>
          </a:p>
          <a:p>
            <a:r>
              <a:rPr lang="en-US" dirty="0"/>
              <a:t>Affectionate sensitivity and responsiveness to need may seem to </a:t>
            </a:r>
            <a:r>
              <a:rPr lang="en-US" dirty="0" smtClean="0"/>
              <a:t>provide better </a:t>
            </a:r>
            <a:r>
              <a:rPr lang="en-US" dirty="0"/>
              <a:t>moral guidance </a:t>
            </a:r>
            <a:r>
              <a:rPr lang="en-US" dirty="0" smtClean="0"/>
              <a:t>than do </a:t>
            </a:r>
            <a:r>
              <a:rPr lang="en-US" dirty="0" smtClean="0">
                <a:solidFill>
                  <a:srgbClr val="FF0000"/>
                </a:solidFill>
              </a:rPr>
              <a:t>abstract </a:t>
            </a:r>
            <a:r>
              <a:rPr lang="en-US" dirty="0">
                <a:solidFill>
                  <a:srgbClr val="FF0000"/>
                </a:solidFill>
              </a:rPr>
              <a:t>rules</a:t>
            </a:r>
            <a:r>
              <a:rPr lang="en-US" dirty="0"/>
              <a:t> or </a:t>
            </a:r>
            <a:r>
              <a:rPr lang="en-US" dirty="0">
                <a:solidFill>
                  <a:srgbClr val="FF0000"/>
                </a:solidFill>
              </a:rPr>
              <a:t>rational calculations</a:t>
            </a:r>
            <a:r>
              <a:rPr lang="en-US" dirty="0"/>
              <a:t> of individual </a:t>
            </a:r>
            <a:r>
              <a:rPr lang="en-US" dirty="0" smtClean="0"/>
              <a:t>utilities.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All </a:t>
            </a:r>
            <a:r>
              <a:rPr lang="en-US" dirty="0" smtClean="0"/>
              <a:t>previous moral theories require </a:t>
            </a:r>
            <a:r>
              <a:rPr lang="en-US" dirty="0">
                <a:solidFill>
                  <a:srgbClr val="FF0000"/>
                </a:solidFill>
              </a:rPr>
              <a:t>impartiality</a:t>
            </a:r>
            <a:r>
              <a:rPr lang="en-US" dirty="0"/>
              <a:t> </a:t>
            </a:r>
            <a:r>
              <a:rPr lang="en-US" dirty="0" smtClean="0"/>
              <a:t>and to reject emotions and be rational thus </a:t>
            </a:r>
            <a:r>
              <a:rPr lang="en-US" dirty="0"/>
              <a:t>make no room at the foundational level for </a:t>
            </a:r>
            <a:r>
              <a:rPr lang="en-US" dirty="0" smtClean="0"/>
              <a:t>the partiality </a:t>
            </a:r>
            <a:r>
              <a:rPr lang="en-US" dirty="0"/>
              <a:t>that connects us to those we care for and to those who care for us.</a:t>
            </a:r>
          </a:p>
          <a:p>
            <a:r>
              <a:rPr lang="en-US" dirty="0">
                <a:solidFill>
                  <a:srgbClr val="FF0000"/>
                </a:solidFill>
              </a:rPr>
              <a:t>Relations</a:t>
            </a:r>
            <a:r>
              <a:rPr lang="en-US" dirty="0"/>
              <a:t> of family, friendship, and group identity have largely been </a:t>
            </a:r>
            <a:r>
              <a:rPr lang="en-US" dirty="0" smtClean="0"/>
              <a:t>missing from those theories.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 ethics initiation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Other feminist theorists, at the same time, have gone much further in </a:t>
            </a:r>
            <a:r>
              <a:rPr lang="en-US" dirty="0" smtClean="0"/>
              <a:t>a distinctive </a:t>
            </a:r>
            <a:r>
              <a:rPr lang="en-US" dirty="0"/>
              <a:t>direction. </a:t>
            </a:r>
            <a:r>
              <a:rPr lang="en-US" dirty="0">
                <a:solidFill>
                  <a:srgbClr val="FF0000"/>
                </a:solidFill>
              </a:rPr>
              <a:t>Rather than limiting themselves to extending </a:t>
            </a:r>
            <a:r>
              <a:rPr lang="en-US" dirty="0" smtClean="0">
                <a:solidFill>
                  <a:srgbClr val="FF0000"/>
                </a:solidFill>
              </a:rPr>
              <a:t>traditional theories </a:t>
            </a:r>
            <a:r>
              <a:rPr lang="en-US" dirty="0">
                <a:solidFill>
                  <a:srgbClr val="FF0000"/>
                </a:solidFill>
              </a:rPr>
              <a:t>in nontraditional ways</a:t>
            </a:r>
            <a:r>
              <a:rPr lang="en-US" dirty="0"/>
              <a:t>, they have developed a more </a:t>
            </a:r>
            <a:r>
              <a:rPr lang="en-US" dirty="0" smtClean="0">
                <a:solidFill>
                  <a:srgbClr val="FF0000"/>
                </a:solidFill>
              </a:rPr>
              <a:t>distinctively different </a:t>
            </a:r>
            <a:r>
              <a:rPr lang="en-US" dirty="0">
                <a:solidFill>
                  <a:srgbClr val="FF0000"/>
                </a:solidFill>
              </a:rPr>
              <a:t>ethics</a:t>
            </a:r>
            <a:r>
              <a:rPr lang="en-US" dirty="0"/>
              <a:t>: the ethics of care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Sara Ruddick “Maternal thinking” </a:t>
            </a:r>
            <a:r>
              <a:rPr lang="en-US" i="1" dirty="0" smtClean="0"/>
              <a:t>Feminist Studies</a:t>
            </a:r>
            <a:r>
              <a:rPr lang="en-US" dirty="0" smtClean="0"/>
              <a:t>, 1980. ironically she used motherhood as the source of reason and value in </a:t>
            </a:r>
            <a:r>
              <a:rPr lang="en-US" dirty="0"/>
              <a:t>which </a:t>
            </a:r>
            <a:r>
              <a:rPr lang="en-US" dirty="0" smtClean="0"/>
              <a:t>women </a:t>
            </a:r>
            <a:r>
              <a:rPr lang="en-US" dirty="0"/>
              <a:t>have </a:t>
            </a:r>
            <a:r>
              <a:rPr lang="en-US" dirty="0" smtClean="0"/>
              <a:t>privileged access </a:t>
            </a:r>
            <a:r>
              <a:rPr lang="en-US" dirty="0"/>
              <a:t>through their extensive experience with </a:t>
            </a:r>
            <a:r>
              <a:rPr lang="en-US" dirty="0" smtClean="0"/>
              <a:t>caring.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in 80s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Bernard Williams: Ethics and Limits of Philosophy, 1985  </a:t>
            </a:r>
            <a:r>
              <a:rPr lang="en-US" dirty="0" err="1" smtClean="0"/>
              <a:t>particularism</a:t>
            </a:r>
            <a:endParaRPr lang="en-US" dirty="0" smtClean="0"/>
          </a:p>
          <a:p>
            <a:r>
              <a:rPr lang="en-US" dirty="0" smtClean="0"/>
              <a:t>Ross’s Pluralism and Charles Taylor papers 1985.</a:t>
            </a:r>
          </a:p>
          <a:p>
            <a:r>
              <a:rPr lang="en-US" dirty="0" smtClean="0"/>
              <a:t>Lawrence Blum’s emphasis on friendship </a:t>
            </a:r>
            <a:endParaRPr lang="en-US" dirty="0"/>
          </a:p>
          <a:p>
            <a:r>
              <a:rPr lang="en-US" dirty="0" smtClean="0"/>
              <a:t>Michael Stocker Plural and conflicting values 1990</a:t>
            </a:r>
          </a:p>
          <a:p>
            <a:r>
              <a:rPr lang="en-US" dirty="0" smtClean="0"/>
              <a:t>Alasdair McIntyre: After Virtue 1981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 Ethics pioneers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Carol Gilligan, 1982: </a:t>
            </a:r>
            <a:r>
              <a:rPr lang="en-US" i="1" dirty="0" smtClean="0"/>
              <a:t>In a different voice</a:t>
            </a:r>
            <a:r>
              <a:rPr lang="en-US" dirty="0" smtClean="0"/>
              <a:t>.  As </a:t>
            </a:r>
            <a:r>
              <a:rPr lang="en-US" dirty="0"/>
              <a:t>a developmental </a:t>
            </a:r>
            <a:r>
              <a:rPr lang="en-US" dirty="0" smtClean="0"/>
              <a:t>psychologist </a:t>
            </a:r>
            <a:r>
              <a:rPr lang="en-US" dirty="0"/>
              <a:t>was suspicious of the test results obtained by Lawrence </a:t>
            </a:r>
            <a:r>
              <a:rPr lang="en-US" dirty="0" smtClean="0"/>
              <a:t>Kohlberg, </a:t>
            </a:r>
            <a:r>
              <a:rPr lang="en-US" dirty="0"/>
              <a:t>questions as </a:t>
            </a:r>
            <a:r>
              <a:rPr lang="en-US" dirty="0" smtClean="0"/>
              <a:t>whether </a:t>
            </a:r>
            <a:r>
              <a:rPr lang="en-US" dirty="0" smtClean="0">
                <a:solidFill>
                  <a:srgbClr val="FF0000"/>
                </a:solidFill>
              </a:rPr>
              <a:t>maturity </a:t>
            </a:r>
            <a:r>
              <a:rPr lang="en-US" dirty="0">
                <a:solidFill>
                  <a:srgbClr val="FF0000"/>
                </a:solidFill>
              </a:rPr>
              <a:t>in ethics really is primarily a matter of reasoning </a:t>
            </a:r>
            <a:r>
              <a:rPr lang="en-US" dirty="0"/>
              <a:t>and whether </a:t>
            </a:r>
            <a:r>
              <a:rPr lang="en-US" dirty="0" smtClean="0"/>
              <a:t>a Kantian </a:t>
            </a:r>
            <a:r>
              <a:rPr lang="en-US" dirty="0"/>
              <a:t>morality really is superior to all </a:t>
            </a:r>
            <a:r>
              <a:rPr lang="en-US" dirty="0" smtClean="0"/>
              <a:t>others.</a:t>
            </a:r>
          </a:p>
          <a:p>
            <a:r>
              <a:rPr lang="en-US" dirty="0"/>
              <a:t>‘‘justice perspective</a:t>
            </a:r>
            <a:r>
              <a:rPr lang="en-US" dirty="0" smtClean="0"/>
              <a:t>’’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/>
              <a:t>‘‘care perspective</a:t>
            </a:r>
            <a:r>
              <a:rPr lang="en-US" dirty="0" smtClean="0"/>
              <a:t>’’ in which </a:t>
            </a:r>
            <a:r>
              <a:rPr lang="en-US" dirty="0" smtClean="0">
                <a:solidFill>
                  <a:srgbClr val="FF0000"/>
                </a:solidFill>
              </a:rPr>
              <a:t>narratives, context and relations is important.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 ethics pioneers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Noddings</a:t>
            </a:r>
            <a:r>
              <a:rPr lang="en-US" dirty="0" smtClean="0"/>
              <a:t>’ Caring, 1984. </a:t>
            </a:r>
            <a:r>
              <a:rPr lang="en-US" dirty="0"/>
              <a:t>examined </a:t>
            </a:r>
            <a:r>
              <a:rPr lang="en-US" dirty="0" smtClean="0"/>
              <a:t>the virtues </a:t>
            </a:r>
            <a:r>
              <a:rPr lang="en-US" dirty="0"/>
              <a:t>of close attention to the feelings and needs of others, and the </a:t>
            </a:r>
            <a:r>
              <a:rPr lang="en-US" dirty="0" smtClean="0"/>
              <a:t>identification with </a:t>
            </a:r>
            <a:r>
              <a:rPr lang="en-US" dirty="0"/>
              <a:t>another’s reality that is central to care</a:t>
            </a:r>
            <a:r>
              <a:rPr lang="en-US" dirty="0" smtClean="0"/>
              <a:t>.</a:t>
            </a:r>
          </a:p>
          <a:p>
            <a:r>
              <a:rPr lang="en-US" dirty="0"/>
              <a:t>The collections of </a:t>
            </a:r>
            <a:r>
              <a:rPr lang="en-US" dirty="0" smtClean="0"/>
              <a:t>papers Women </a:t>
            </a:r>
            <a:r>
              <a:rPr lang="en-US" dirty="0"/>
              <a:t>and Moral Theory (1987), edited by Eva </a:t>
            </a:r>
            <a:r>
              <a:rPr lang="en-US" dirty="0" err="1"/>
              <a:t>Kittay</a:t>
            </a:r>
            <a:r>
              <a:rPr lang="en-US" dirty="0"/>
              <a:t> and Diana T. Meyers,</a:t>
            </a:r>
          </a:p>
          <a:p>
            <a:r>
              <a:rPr lang="en-US" dirty="0" smtClean="0"/>
              <a:t>Science</a:t>
            </a:r>
            <a:r>
              <a:rPr lang="en-US" dirty="0"/>
              <a:t>, Morality and Feminist Theory (1987), edited by Marsha </a:t>
            </a:r>
            <a:r>
              <a:rPr lang="en-US" dirty="0" err="1" smtClean="0"/>
              <a:t>Hanen</a:t>
            </a:r>
            <a:r>
              <a:rPr lang="en-US" dirty="0" smtClean="0"/>
              <a:t> and </a:t>
            </a:r>
            <a:r>
              <a:rPr lang="en-US" dirty="0"/>
              <a:t>Kai Nielsen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Robinson (globalizing care 1999)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Fiona Robinson </a:t>
            </a:r>
            <a:r>
              <a:rPr lang="en-US" dirty="0"/>
              <a:t>asserts that in dominant moral theories, values such as </a:t>
            </a:r>
            <a:r>
              <a:rPr lang="en-US" dirty="0" smtClean="0">
                <a:solidFill>
                  <a:srgbClr val="FF0000"/>
                </a:solidFill>
              </a:rPr>
              <a:t>autonomy, independence</a:t>
            </a:r>
            <a:r>
              <a:rPr lang="en-US" dirty="0">
                <a:solidFill>
                  <a:srgbClr val="FF0000"/>
                </a:solidFill>
              </a:rPr>
              <a:t>, noninterference, self-determination, fairness, and right</a:t>
            </a:r>
            <a:r>
              <a:rPr lang="en-US" dirty="0"/>
              <a:t>s </a:t>
            </a:r>
            <a:r>
              <a:rPr lang="en-US" dirty="0" smtClean="0"/>
              <a:t>are given </a:t>
            </a:r>
            <a:r>
              <a:rPr lang="en-US" dirty="0"/>
              <a:t>priority, and there is a ‘‘systematic devaluing of notions of </a:t>
            </a:r>
            <a:r>
              <a:rPr lang="en-US" dirty="0" smtClean="0">
                <a:solidFill>
                  <a:srgbClr val="FF0000"/>
                </a:solidFill>
              </a:rPr>
              <a:t>interdependence, relatedness</a:t>
            </a:r>
            <a:r>
              <a:rPr lang="en-US" dirty="0">
                <a:solidFill>
                  <a:srgbClr val="FF0000"/>
                </a:solidFill>
              </a:rPr>
              <a:t>, and positive involvement</a:t>
            </a:r>
            <a:r>
              <a:rPr lang="en-US" dirty="0"/>
              <a:t>’’ in the lives of </a:t>
            </a:r>
            <a:r>
              <a:rPr lang="en-US" dirty="0" smtClean="0"/>
              <a:t>others.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779</Words>
  <Application>Microsoft Office PowerPoint</Application>
  <PresentationFormat>On-screen Show (4:3)</PresentationFormat>
  <Paragraphs>83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Care Ethics</vt:lpstr>
      <vt:lpstr>Background</vt:lpstr>
      <vt:lpstr>Background in Morality</vt:lpstr>
      <vt:lpstr>Main idea development</vt:lpstr>
      <vt:lpstr>Care ethics initiation</vt:lpstr>
      <vt:lpstr>Background in 80s</vt:lpstr>
      <vt:lpstr>Care Ethics pioneers</vt:lpstr>
      <vt:lpstr>Care ethics pioneers</vt:lpstr>
      <vt:lpstr>Robinson (globalizing care 1999)</vt:lpstr>
      <vt:lpstr>Care Ethics features</vt:lpstr>
      <vt:lpstr>Public/ Private reconceptualization</vt:lpstr>
      <vt:lpstr>Criticism of liberal individualism</vt:lpstr>
      <vt:lpstr>Care concept of autonomy</vt:lpstr>
      <vt:lpstr>Justice vs. Care</vt:lpstr>
      <vt:lpstr>Caring Politics: how to restructure the society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 Ethics</dc:title>
  <dc:creator>Admin</dc:creator>
  <cp:lastModifiedBy>Ebrahim Azadegan</cp:lastModifiedBy>
  <cp:revision>19</cp:revision>
  <dcterms:created xsi:type="dcterms:W3CDTF">2018-01-21T11:16:45Z</dcterms:created>
  <dcterms:modified xsi:type="dcterms:W3CDTF">2018-02-03T11:54:38Z</dcterms:modified>
</cp:coreProperties>
</file>